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6"/>
  </p:notesMasterIdLst>
  <p:sldIdLst>
    <p:sldId id="296" r:id="rId2"/>
    <p:sldId id="1505" r:id="rId3"/>
    <p:sldId id="1491" r:id="rId4"/>
    <p:sldId id="1466" r:id="rId5"/>
    <p:sldId id="1467" r:id="rId6"/>
    <p:sldId id="1468" r:id="rId7"/>
    <p:sldId id="1503" r:id="rId8"/>
    <p:sldId id="1469" r:id="rId9"/>
    <p:sldId id="1470" r:id="rId10"/>
    <p:sldId id="1471" r:id="rId11"/>
    <p:sldId id="1474" r:id="rId12"/>
    <p:sldId id="1475" r:id="rId13"/>
    <p:sldId id="1476" r:id="rId14"/>
    <p:sldId id="1477" r:id="rId15"/>
    <p:sldId id="1478" r:id="rId16"/>
    <p:sldId id="1479" r:id="rId17"/>
    <p:sldId id="1472" r:id="rId18"/>
    <p:sldId id="1480" r:id="rId19"/>
    <p:sldId id="1481" r:id="rId20"/>
    <p:sldId id="1482" r:id="rId21"/>
    <p:sldId id="1483" r:id="rId22"/>
    <p:sldId id="1484" r:id="rId23"/>
    <p:sldId id="1485" r:id="rId24"/>
    <p:sldId id="1486" r:id="rId25"/>
    <p:sldId id="1487" r:id="rId26"/>
    <p:sldId id="1488" r:id="rId27"/>
    <p:sldId id="1489" r:id="rId28"/>
    <p:sldId id="1494" r:id="rId29"/>
    <p:sldId id="1495" r:id="rId30"/>
    <p:sldId id="1496" r:id="rId31"/>
    <p:sldId id="1498" r:id="rId32"/>
    <p:sldId id="1499" r:id="rId33"/>
    <p:sldId id="1500" r:id="rId34"/>
    <p:sldId id="1504" r:id="rId35"/>
  </p:sldIdLst>
  <p:sldSz cx="12192000" cy="6858000"/>
  <p:notesSz cx="6858000" cy="99456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3FA"/>
    <a:srgbClr val="FF4F4F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439" autoAdjust="0"/>
  </p:normalViewPr>
  <p:slideViewPr>
    <p:cSldViewPr snapToGrid="0" showGuides="1">
      <p:cViewPr varScale="1">
        <p:scale>
          <a:sx n="101" d="100"/>
          <a:sy n="101" d="100"/>
        </p:scale>
        <p:origin x="13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398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432-45E6-98FF-34B7BF4602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32-45E6-98FF-34B7BF4602A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432-45E6-98FF-34B7BF4602A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32-45E6-98FF-34B7BF4602AE}"/>
                </c:ext>
              </c:extLst>
            </c:dLbl>
            <c:dLbl>
              <c:idx val="4"/>
              <c:layout>
                <c:manualLayout>
                  <c:x val="0.14084557901599878"/>
                  <c:y val="-0.1358716802897008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432-45E6-98FF-34B7BF4602AE}"/>
                </c:ext>
              </c:extLst>
            </c:dLbl>
            <c:dLbl>
              <c:idx val="5"/>
              <c:layout>
                <c:manualLayout>
                  <c:x val="1.7852700737248609E-2"/>
                  <c:y val="0.109687521592031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432-45E6-98FF-34B7BF4602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1 Lv</c:v>
                </c:pt>
                <c:pt idx="1">
                  <c:v>2 Lv</c:v>
                </c:pt>
                <c:pt idx="2">
                  <c:v>3 Lv</c:v>
                </c:pt>
                <c:pt idx="3">
                  <c:v>4 Lv</c:v>
                </c:pt>
                <c:pt idx="4">
                  <c:v>5 Lv</c:v>
                </c:pt>
                <c:pt idx="5">
                  <c:v>6 Lv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15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32-45E6-98FF-34B7BF4602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 b="1">
          <a:solidFill>
            <a:srgbClr val="C00000"/>
          </a:solidFill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Lbls>
            <c:dLbl>
              <c:idx val="5"/>
              <c:layout>
                <c:manualLayout>
                  <c:x val="7.7100332002172214E-2"/>
                  <c:y val="-6.774133245452685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E88-4A88-A1E4-EE7E701A5D6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Chipped out</c:v>
                </c:pt>
                <c:pt idx="1">
                  <c:v>Contamination</c:v>
                </c:pt>
                <c:pt idx="2">
                  <c:v>Flashover</c:v>
                </c:pt>
                <c:pt idx="3">
                  <c:v>Cracked</c:v>
                </c:pt>
                <c:pt idx="4">
                  <c:v>Broken</c:v>
                </c:pt>
                <c:pt idx="5">
                  <c:v>Carbonation</c:v>
                </c:pt>
                <c:pt idx="6">
                  <c:v>Damaged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7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88-4A88-A1E4-EE7E701A5D6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162850065936067"/>
          <c:y val="0.20712438938505295"/>
          <c:w val="0.24720452983534755"/>
          <c:h val="0.50183511421042737"/>
        </c:manualLayout>
      </c:layout>
      <c:overlay val="0"/>
      <c:txPr>
        <a:bodyPr/>
        <a:lstStyle/>
        <a:p>
          <a:pPr>
            <a:defRPr b="1">
              <a:solidFill>
                <a:srgbClr val="C00000"/>
              </a:solidFill>
            </a:defRPr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Insulator</c:v>
                </c:pt>
                <c:pt idx="1">
                  <c:v>Clamp</c:v>
                </c:pt>
                <c:pt idx="2">
                  <c:v>Cross arm Brace</c:v>
                </c:pt>
                <c:pt idx="3">
                  <c:v>Conductor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</c:v>
                </c:pt>
                <c:pt idx="1">
                  <c:v>5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6-43D7-BB3E-0096BF2694F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5.5643696534174699E-3"/>
          <c:y val="0.33570300456702568"/>
          <c:w val="0.18558446917829169"/>
          <c:h val="0.30300799978588883"/>
        </c:manualLayout>
      </c:layout>
      <c:overlay val="0"/>
      <c:txPr>
        <a:bodyPr/>
        <a:lstStyle/>
        <a:p>
          <a:pPr>
            <a:defRPr b="1"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8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2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FAAB9-EC04-4C52-BC07-BA75EC79E266}" type="datetimeFigureOut">
              <a:rPr lang="ko-KR" altLang="en-US" smtClean="0"/>
              <a:t>2021-09-20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E0938-F521-4B2E-8B0B-ECDF1FC517B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95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8313" y="-8314"/>
            <a:ext cx="12192000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F4053A8-66EE-42AB-A94C-CAE28CD21D54}"/>
              </a:ext>
            </a:extLst>
          </p:cNvPr>
          <p:cNvSpPr/>
          <p:nvPr userDrawn="1"/>
        </p:nvSpPr>
        <p:spPr>
          <a:xfrm>
            <a:off x="8313" y="33251"/>
            <a:ext cx="12131972" cy="6768752"/>
          </a:xfrm>
          <a:prstGeom prst="rect">
            <a:avLst/>
          </a:prstGeom>
          <a:noFill/>
          <a:ln w="1016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5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7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슬라이드 마스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 userDrawn="1"/>
        </p:nvGrpSpPr>
        <p:grpSpPr>
          <a:xfrm>
            <a:off x="-1" y="0"/>
            <a:ext cx="12192001" cy="6858000"/>
            <a:chOff x="143508" y="116632"/>
            <a:chExt cx="8856984" cy="6624736"/>
          </a:xfrm>
        </p:grpSpPr>
        <p:sp>
          <p:nvSpPr>
            <p:cNvPr id="5" name="순서도: 수동 입력 4"/>
            <p:cNvSpPr/>
            <p:nvPr/>
          </p:nvSpPr>
          <p:spPr>
            <a:xfrm rot="5400000" flipV="1">
              <a:off x="6301798" y="-909482"/>
              <a:ext cx="720080" cy="2772308"/>
            </a:xfrm>
            <a:prstGeom prst="flowChartManualInput">
              <a:avLst/>
            </a:prstGeom>
            <a:pattFill prst="pct50">
              <a:fgClr>
                <a:srgbClr val="FF0066"/>
              </a:fgClr>
              <a:bgClr>
                <a:schemeClr val="bg1"/>
              </a:bgClr>
            </a:pattFill>
            <a:ln>
              <a:noFill/>
            </a:ln>
            <a:effectLst>
              <a:outerShdw blurRad="63500" sx="102000" sy="102000" algn="ctr" rotWithShape="0">
                <a:srgbClr val="0A4C66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50" dirty="0">
                <a:solidFill>
                  <a:prstClr val="white"/>
                </a:solidFill>
              </a:endParaRPr>
            </a:p>
          </p:txBody>
        </p:sp>
        <p:grpSp>
          <p:nvGrpSpPr>
            <p:cNvPr id="6" name="그룹 5"/>
            <p:cNvGrpSpPr/>
            <p:nvPr userDrawn="1"/>
          </p:nvGrpSpPr>
          <p:grpSpPr>
            <a:xfrm>
              <a:off x="143508" y="116632"/>
              <a:ext cx="8856984" cy="6624736"/>
              <a:chOff x="143508" y="116632"/>
              <a:chExt cx="8856984" cy="6624736"/>
            </a:xfrm>
            <a:effectLst>
              <a:outerShdw blurRad="88900" algn="ctr" rotWithShape="0">
                <a:srgbClr val="0A4C66">
                  <a:alpha val="78000"/>
                </a:srgbClr>
              </a:outerShdw>
            </a:effectLst>
          </p:grpSpPr>
          <p:sp>
            <p:nvSpPr>
              <p:cNvPr id="7" name="순서도: 수동 입력 6"/>
              <p:cNvSpPr/>
              <p:nvPr userDrawn="1"/>
            </p:nvSpPr>
            <p:spPr>
              <a:xfrm rot="5400000" flipV="1">
                <a:off x="7398314" y="-765466"/>
                <a:ext cx="720080" cy="2484276"/>
              </a:xfrm>
              <a:prstGeom prst="flowChartManualInp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43508" y="495300"/>
                <a:ext cx="8856984" cy="6246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srgbClr val="0A4C66">
                    <a:alpha val="14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50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" name="그룹 1"/>
          <p:cNvGrpSpPr/>
          <p:nvPr userDrawn="1"/>
        </p:nvGrpSpPr>
        <p:grpSpPr>
          <a:xfrm>
            <a:off x="10293069" y="45546"/>
            <a:ext cx="1627875" cy="281288"/>
            <a:chOff x="10293069" y="231662"/>
            <a:chExt cx="1627875" cy="281288"/>
          </a:xfrm>
        </p:grpSpPr>
        <p:pic>
          <p:nvPicPr>
            <p:cNvPr id="10" name="그림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069" y="244433"/>
              <a:ext cx="1180539" cy="268517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E8CF1D1-8BCE-4070-9479-354CDF145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6738" y="231662"/>
              <a:ext cx="404206" cy="257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575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302B9F-6B3B-4328-960F-A6A8FE51BD9B}" type="datetimeFigureOut">
              <a:rPr lang="ko-KR" altLang="en-US" smtClean="0"/>
              <a:pPr/>
              <a:t>2021-09-20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9AC2B84-B1E1-44B9-A93E-1C07538EF25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52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45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8F532-6C69-46BB-B2AD-901D28F6D58E}" type="datetime1">
              <a:rPr lang="ko-KR" altLang="en-US" smtClean="0"/>
              <a:t>2021-09-20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781FD-F48D-4723-8965-D920426B497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53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microsoft.com/office/2007/relationships/media" Target="../media/media17.wav"/><Relationship Id="rId7" Type="http://schemas.openxmlformats.org/officeDocument/2006/relationships/image" Target="../media/image78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7.jpe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jpe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9.jpe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4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8.jpe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2.jpe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5639222" y="2519717"/>
            <a:ext cx="913556" cy="914756"/>
            <a:chOff x="1928794" y="3286124"/>
            <a:chExt cx="5155400" cy="729799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1928794" y="3286124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1928794" y="4014335"/>
              <a:ext cx="5155400" cy="158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52545D-F4F8-4C6B-A382-5A6E80646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63" y="4736571"/>
            <a:ext cx="874517" cy="1492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DECBC1-650F-489A-8AAB-307B39F492A0}"/>
              </a:ext>
            </a:extLst>
          </p:cNvPr>
          <p:cNvSpPr txBox="1"/>
          <p:nvPr/>
        </p:nvSpPr>
        <p:spPr>
          <a:xfrm>
            <a:off x="3597175" y="2564751"/>
            <a:ext cx="4997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 CASES</a:t>
            </a:r>
            <a:endParaRPr lang="ko-KR" altLang="en-US" sz="4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BA7CD-CEB1-4A44-BB64-28697FC14FCF}"/>
              </a:ext>
            </a:extLst>
          </p:cNvPr>
          <p:cNvSpPr txBox="1"/>
          <p:nvPr/>
        </p:nvSpPr>
        <p:spPr>
          <a:xfrm>
            <a:off x="3500880" y="3527027"/>
            <a:ext cx="5620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Experience state of the art </a:t>
            </a:r>
            <a:r>
              <a:rPr lang="en-US" altLang="ko-K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Ultrasound </a:t>
            </a: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and Infrared technologies </a:t>
            </a:r>
            <a:b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</a:b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                     Integrated into a single device</a:t>
            </a:r>
            <a:endParaRPr lang="ko-KR" altLang="en-US" dirty="0">
              <a:solidFill>
                <a:schemeClr val="accent6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144CA0-E73E-4C75-8161-A4F517ED3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247" y="3329438"/>
            <a:ext cx="3795949" cy="2649256"/>
          </a:xfrm>
          <a:prstGeom prst="rect">
            <a:avLst/>
          </a:prstGeom>
        </p:spPr>
      </p:pic>
      <p:pic>
        <p:nvPicPr>
          <p:cNvPr id="5" name="그림 4"/>
          <p:cNvPicPr preferRelativeResize="0"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80" y="4736571"/>
            <a:ext cx="885600" cy="150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85" y="5158939"/>
            <a:ext cx="1744429" cy="12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2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694315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815975" y="1619033"/>
            <a:ext cx="1086999" cy="967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520515" y="2040467"/>
            <a:ext cx="1118285" cy="1091137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790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LP Insulator, 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Corrosion, Erosion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- 3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146192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8539301" y="2072911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012_11db_202003041403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6467" y="4879516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4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36542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613196" y="2137619"/>
            <a:ext cx="795172" cy="715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693805" y="2996952"/>
            <a:ext cx="1250067" cy="121291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493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/ 42-11381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319424" y="857069"/>
            <a:ext cx="582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Erosion/Arcing 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8" y="4611219"/>
            <a:ext cx="2412161" cy="97995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8344127" y="2588101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015_24db_202003041456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3596" y="4879516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42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26120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243372" y="1905102"/>
            <a:ext cx="1527161" cy="16762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2995891" y="2387600"/>
            <a:ext cx="1242313" cy="1193799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448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11341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44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C.O.S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Cracked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0853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6403152">
            <a:off x="9016311" y="1620719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002_07db_202003161231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8572" y="4879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79745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996937" y="2088008"/>
            <a:ext cx="883663" cy="1264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143406" y="3251116"/>
            <a:ext cx="1148261" cy="1113988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519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Flashover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7520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4531">
            <a:off x="8711429" y="2589227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020_11db_20200225145341(4)-signa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1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897176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551335" y="2342095"/>
            <a:ext cx="1126066" cy="1163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2488515" y="2511218"/>
            <a:ext cx="940485" cy="99398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493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Erosion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144666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9176569" y="1646002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1_21db_202003050801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6535" y="4878753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21803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902138" y="2291295"/>
            <a:ext cx="1086999" cy="1163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2427166" y="3102828"/>
            <a:ext cx="1292570" cy="1224136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649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Corrosion/Flashover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4663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8687665" y="3008550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4_23db_202003050832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067" y="4879516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79745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496589" y="1323549"/>
            <a:ext cx="1086999" cy="1163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1675714" y="3157902"/>
            <a:ext cx="1395950" cy="1440160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730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LP Insulator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Carbonization, Flashover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2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2758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8227521" y="1710161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4_23db_202003050832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3426" y="4879516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686721" y="5807133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1630956">
            <a:off x="8858614" y="2047983"/>
            <a:ext cx="475416" cy="1445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2361516" y="2438400"/>
            <a:ext cx="1228351" cy="1151467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636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Suspension Insulator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Cracked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3710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1434454">
            <a:off x="8155600" y="2964677"/>
            <a:ext cx="507926" cy="421658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오른쪽 화살표 16"/>
          <p:cNvSpPr/>
          <p:nvPr/>
        </p:nvSpPr>
        <p:spPr>
          <a:xfrm rot="10800000">
            <a:off x="9096322" y="2952696"/>
            <a:ext cx="507926" cy="421658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10_08db_202003051026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4763" y="4892035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916334" y="5782095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9532109" y="1427694"/>
            <a:ext cx="543500" cy="1632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2920316" y="2438400"/>
            <a:ext cx="1211417" cy="1151467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523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LP Insulator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Cracked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56155"/>
          </a:xfrm>
          <a:prstGeom prst="rect">
            <a:avLst/>
          </a:prstGeom>
        </p:spPr>
      </p:pic>
      <p:pic>
        <p:nvPicPr>
          <p:cNvPr id="3" name="013_11db_2020030512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2017" y="4834497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859842" y="5817682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9225397" y="1621101"/>
            <a:ext cx="1086999" cy="1163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664448" y="1989665"/>
            <a:ext cx="1059017" cy="99398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493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Erosion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554348"/>
            <a:ext cx="2412163" cy="1146192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8956329" y="2207152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2_20db_202003060805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0408" y="4879516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차트 5"/>
          <p:cNvGraphicFramePr/>
          <p:nvPr>
            <p:extLst>
              <p:ext uri="{D42A27DB-BD31-4B8C-83A1-F6EECF244321}">
                <p14:modId xmlns:p14="http://schemas.microsoft.com/office/powerpoint/2010/main" val="3662257253"/>
              </p:ext>
            </p:extLst>
          </p:nvPr>
        </p:nvGraphicFramePr>
        <p:xfrm>
          <a:off x="3933579" y="3005660"/>
          <a:ext cx="4152087" cy="347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Kincade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Fire Transmission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4" name="차트 3"/>
          <p:cNvGraphicFramePr/>
          <p:nvPr>
            <p:extLst>
              <p:ext uri="{D42A27DB-BD31-4B8C-83A1-F6EECF244321}">
                <p14:modId xmlns:p14="http://schemas.microsoft.com/office/powerpoint/2010/main" val="277098345"/>
              </p:ext>
            </p:extLst>
          </p:nvPr>
        </p:nvGraphicFramePr>
        <p:xfrm>
          <a:off x="7476067" y="2929461"/>
          <a:ext cx="4715933" cy="363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차트 4"/>
          <p:cNvGraphicFramePr/>
          <p:nvPr>
            <p:extLst>
              <p:ext uri="{D42A27DB-BD31-4B8C-83A1-F6EECF244321}">
                <p14:modId xmlns:p14="http://schemas.microsoft.com/office/powerpoint/2010/main" val="3303779186"/>
              </p:ext>
            </p:extLst>
          </p:nvPr>
        </p:nvGraphicFramePr>
        <p:xfrm>
          <a:off x="177382" y="3022592"/>
          <a:ext cx="6702646" cy="343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3" name="그룹 12"/>
          <p:cNvGrpSpPr/>
          <p:nvPr/>
        </p:nvGrpSpPr>
        <p:grpSpPr>
          <a:xfrm>
            <a:off x="5427133" y="6197599"/>
            <a:ext cx="1495228" cy="369332"/>
            <a:chOff x="8932333" y="1159933"/>
            <a:chExt cx="1495228" cy="369332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8940800" y="1159933"/>
              <a:ext cx="1371599" cy="36406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32333" y="1159933"/>
              <a:ext cx="1495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Priority Level</a:t>
              </a:r>
              <a:endParaRPr lang="ko-KR" altLang="en-US" b="1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8607900" y="6189132"/>
            <a:ext cx="1371599" cy="369332"/>
            <a:chOff x="8974668" y="1159933"/>
            <a:chExt cx="1371599" cy="369332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8974668" y="1159933"/>
              <a:ext cx="1371599" cy="36406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86335" y="1159933"/>
              <a:ext cx="1094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Defects</a:t>
              </a:r>
              <a:endParaRPr lang="ko-KR" altLang="en-US" b="1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2215565" y="6189132"/>
            <a:ext cx="1622233" cy="369332"/>
            <a:chOff x="8940800" y="1159933"/>
            <a:chExt cx="1622233" cy="369332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8940800" y="1159933"/>
              <a:ext cx="1371599" cy="36406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067805" y="1159933"/>
              <a:ext cx="1495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Hardware</a:t>
              </a:r>
              <a:endParaRPr lang="ko-KR" altLang="en-US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542" y="1374736"/>
            <a:ext cx="73286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Date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11.04 ~ 11.14 2019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Area : </a:t>
            </a:r>
            <a:r>
              <a:rPr lang="en-US" altLang="ko-K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Geyserville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total of 411 structure were acoustically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inspected 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 defects were found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76F95693-AC2F-45D1-A82B-6AB816D37271}"/>
              </a:ext>
            </a:extLst>
          </p:cNvPr>
          <p:cNvGrpSpPr/>
          <p:nvPr/>
        </p:nvGrpSpPr>
        <p:grpSpPr>
          <a:xfrm>
            <a:off x="177381" y="806941"/>
            <a:ext cx="11845285" cy="5813315"/>
            <a:chOff x="355350" y="806941"/>
            <a:chExt cx="11611352" cy="5813315"/>
          </a:xfrm>
        </p:grpSpPr>
        <p:sp>
          <p:nvSpPr>
            <p:cNvPr id="23" name="모서리가 둥근 직사각형 39">
              <a:extLst>
                <a:ext uri="{FF2B5EF4-FFF2-40B4-BE49-F238E27FC236}">
                  <a16:creationId xmlns:a16="http://schemas.microsoft.com/office/drawing/2014/main" id="{6006433D-0CFB-4391-9F72-0E893A827431}"/>
                </a:ext>
              </a:extLst>
            </p:cNvPr>
            <p:cNvSpPr/>
            <p:nvPr/>
          </p:nvSpPr>
          <p:spPr>
            <a:xfrm>
              <a:off x="355350" y="963738"/>
              <a:ext cx="11611352" cy="5656518"/>
            </a:xfrm>
            <a:prstGeom prst="roundRect">
              <a:avLst>
                <a:gd name="adj" fmla="val 4510"/>
              </a:avLst>
            </a:prstGeom>
            <a:noFill/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4" name="그룹 83">
              <a:extLst>
                <a:ext uri="{FF2B5EF4-FFF2-40B4-BE49-F238E27FC236}">
                  <a16:creationId xmlns:a16="http://schemas.microsoft.com/office/drawing/2014/main" id="{6192BF02-74BB-4953-BDF6-7F65CDF8D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439" y="806941"/>
              <a:ext cx="3193016" cy="550863"/>
              <a:chOff x="442913" y="1051786"/>
              <a:chExt cx="2232901" cy="550862"/>
            </a:xfrm>
          </p:grpSpPr>
          <p:pic>
            <p:nvPicPr>
              <p:cNvPr id="26" name="그림 50" descr="0383.png">
                <a:extLst>
                  <a:ext uri="{FF2B5EF4-FFF2-40B4-BE49-F238E27FC236}">
                    <a16:creationId xmlns:a16="http://schemas.microsoft.com/office/drawing/2014/main" id="{68D31123-536F-4084-B850-893246F4F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r="25053"/>
              <a:stretch>
                <a:fillRect/>
              </a:stretch>
            </p:blipFill>
            <p:spPr bwMode="auto">
              <a:xfrm>
                <a:off x="442913" y="1051786"/>
                <a:ext cx="1281383" cy="550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그림 50" descr="0383.png">
                <a:extLst>
                  <a:ext uri="{FF2B5EF4-FFF2-40B4-BE49-F238E27FC236}">
                    <a16:creationId xmlns:a16="http://schemas.microsoft.com/office/drawing/2014/main" id="{6E98CA7E-D7E5-4E23-96F4-90D922593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l="79492"/>
              <a:stretch>
                <a:fillRect/>
              </a:stretch>
            </p:blipFill>
            <p:spPr bwMode="auto">
              <a:xfrm>
                <a:off x="2325186" y="1051786"/>
                <a:ext cx="350628" cy="550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그림 27" descr="0383.png">
                <a:extLst>
                  <a:ext uri="{FF2B5EF4-FFF2-40B4-BE49-F238E27FC236}">
                    <a16:creationId xmlns:a16="http://schemas.microsoft.com/office/drawing/2014/main" id="{97F1A0E9-BA4D-4ABD-92ED-943A8C1DE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 l="57017" r="20571"/>
              <a:stretch>
                <a:fillRect/>
              </a:stretch>
            </p:blipFill>
            <p:spPr bwMode="auto">
              <a:xfrm>
                <a:off x="1724298" y="1051786"/>
                <a:ext cx="600890" cy="550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F55870-C8AF-4A2B-941D-4687C5B046FC}"/>
                </a:ext>
              </a:extLst>
            </p:cNvPr>
            <p:cNvSpPr txBox="1"/>
            <p:nvPr/>
          </p:nvSpPr>
          <p:spPr>
            <a:xfrm>
              <a:off x="568416" y="864475"/>
              <a:ext cx="1350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a고딕15" panose="02020600000000000000" pitchFamily="18" charset="-127"/>
                </a:rPr>
                <a:t>Summary</a:t>
              </a:r>
              <a:endParaRPr kumimoji="1"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고딕15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2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99003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753774" y="1933049"/>
            <a:ext cx="1086999" cy="9286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664448" y="1989665"/>
            <a:ext cx="1059017" cy="99398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650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Suspension Insulator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Damaged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72494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8484705" y="2266319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5_15db_202003060946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069_10db_2020031212584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95810" y="4879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79745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997165">
            <a:off x="8134015" y="2428717"/>
            <a:ext cx="1373313" cy="7241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726734" y="2137619"/>
            <a:ext cx="1059017" cy="99398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582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Erosion/Arcing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5615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9176569" y="1646002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8_22db_202003061155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1071" y="4858018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4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79746" y="5782095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997165">
            <a:off x="9417189" y="3066723"/>
            <a:ext cx="686656" cy="7241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040934" y="2732985"/>
            <a:ext cx="1059017" cy="99398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493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Erosion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8" y="4611220"/>
            <a:ext cx="2412161" cy="104663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9176567" y="3453680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006_26db_202003061034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980" y="4829735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4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79746" y="5821589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8185813" y="2582333"/>
            <a:ext cx="2374666" cy="10047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249670" y="2152476"/>
            <a:ext cx="655153" cy="65315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493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Erosion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8" y="4611220"/>
            <a:ext cx="2412161" cy="1146191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4206414">
            <a:off x="8852002" y="2322185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4_06db_202003091136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8667" y="4879515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43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4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949304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9491729" y="2517832"/>
            <a:ext cx="673669" cy="6215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287405" y="2758140"/>
            <a:ext cx="522595" cy="535393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591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Broken tie wire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9" y="4611221"/>
            <a:ext cx="2412160" cy="102758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9338511" y="2351186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2309305" y="2453258"/>
            <a:ext cx="522595" cy="535393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021_13db_20200225151158(5)-signa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1596" y="4879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7" y="1318178"/>
            <a:ext cx="4047066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36542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8674209" y="2383683"/>
            <a:ext cx="1718574" cy="933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5107738" y="3409794"/>
            <a:ext cx="1039062" cy="731906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489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 9961-148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436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Clamp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Arcing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9" y="4611221"/>
            <a:ext cx="2449994" cy="112283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8506888" y="2337854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004_22db_202003101332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4743" y="4867836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9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18178"/>
            <a:ext cx="3908112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91781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8674209" y="2383683"/>
            <a:ext cx="1718574" cy="933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371138" y="2790774"/>
            <a:ext cx="1039062" cy="731906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Green </a:t>
            </a:r>
            <a:r>
              <a:rPr lang="en-US" altLang="ko-KR" dirty="0" err="1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Velly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2013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665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LP Insulator, Tie wire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Flashover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9" y="4611220"/>
            <a:ext cx="2380517" cy="106568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8506888" y="2337854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1_17db_202003110834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4743" y="4859326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2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25232"/>
            <a:ext cx="3908112" cy="29310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906721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8740460" y="1950017"/>
            <a:ext cx="766907" cy="6962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851607" y="2930577"/>
            <a:ext cx="686526" cy="642356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37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Big basin 1101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587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Foreign object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- 5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40" y="4501184"/>
            <a:ext cx="2380516" cy="114619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8557687" y="1828529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005_02db_202003111429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1596" y="4805293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9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25232"/>
            <a:ext cx="3908112" cy="29310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79748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8780306" y="2178148"/>
            <a:ext cx="766907" cy="6962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965199" y="3142243"/>
            <a:ext cx="686526" cy="642356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37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Big basin 1101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535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Vegetation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- 5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40" y="4611221"/>
            <a:ext cx="2380516" cy="102758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8670647" y="2099461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03_05db_202003131447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3702" y="4879514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25232"/>
            <a:ext cx="3908112" cy="29310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52814" y="5789146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8832487" y="2586685"/>
            <a:ext cx="1160697" cy="13491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542551" y="1412776"/>
            <a:ext cx="321201" cy="360040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WEST POINT 1101	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516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Damaged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41" y="4611221"/>
            <a:ext cx="2380515" cy="1046630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8698182" y="2659700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066_04db_202003121120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1237" y="4879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Kincade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Fire Transmission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6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60" y="1307154"/>
            <a:ext cx="7007217" cy="5255413"/>
          </a:xfrm>
          <a:prstGeom prst="rect">
            <a:avLst/>
          </a:prstGeom>
        </p:spPr>
      </p:pic>
      <p:pic>
        <p:nvPicPr>
          <p:cNvPr id="37" name="그림 11">
            <a:extLst>
              <a:ext uri="{FF2B5EF4-FFF2-40B4-BE49-F238E27FC236}">
                <a16:creationId xmlns:a16="http://schemas.microsoft.com/office/drawing/2014/main" id="{CBDF40B3-CDBF-4F69-9C62-76F172BB3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69264"/>
            <a:ext cx="4968552" cy="42815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6145892" y="4904515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39" name="그룹 23">
            <a:extLst>
              <a:ext uri="{FF2B5EF4-FFF2-40B4-BE49-F238E27FC236}">
                <a16:creationId xmlns:a16="http://schemas.microsoft.com/office/drawing/2014/main" id="{B82CE2A9-3473-4534-9C66-F98245647E22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40" name="타원 27">
              <a:extLst>
                <a:ext uri="{FF2B5EF4-FFF2-40B4-BE49-F238E27FC236}">
                  <a16:creationId xmlns:a16="http://schemas.microsoft.com/office/drawing/2014/main" id="{E4721662-F6B0-43BC-B879-E5D61B9C0378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1" name="직선 연결선 28">
              <a:extLst>
                <a:ext uri="{FF2B5EF4-FFF2-40B4-BE49-F238E27FC236}">
                  <a16:creationId xmlns:a16="http://schemas.microsoft.com/office/drawing/2014/main" id="{6CF4BFFD-2F81-4746-AF7C-AC29E7CE637B}"/>
                </a:ext>
              </a:extLst>
            </p:cNvPr>
            <p:cNvCxnSpPr>
              <a:stCxn id="40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7DC6804-BAA7-480D-A6E9-1D5A21D95C36}"/>
              </a:ext>
            </a:extLst>
          </p:cNvPr>
          <p:cNvSpPr txBox="1"/>
          <p:nvPr/>
        </p:nvSpPr>
        <p:spPr>
          <a:xfrm>
            <a:off x="582260" y="867017"/>
            <a:ext cx="617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Geysers 12-Fulton 3/16 between 3/17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4EF517-8C82-4BED-B245-D3ECE700D26C}"/>
              </a:ext>
            </a:extLst>
          </p:cNvPr>
          <p:cNvSpPr txBox="1"/>
          <p:nvPr/>
        </p:nvSpPr>
        <p:spPr>
          <a:xfrm>
            <a:off x="5593898" y="867017"/>
            <a:ext cx="504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Conductor-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Damaged 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2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4" name="그림 7">
            <a:extLst>
              <a:ext uri="{FF2B5EF4-FFF2-40B4-BE49-F238E27FC236}">
                <a16:creationId xmlns:a16="http://schemas.microsoft.com/office/drawing/2014/main" id="{46F133F8-853F-4693-9D6E-04D5313E3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02" y="5443354"/>
            <a:ext cx="2616174" cy="1095257"/>
          </a:xfrm>
          <a:prstGeom prst="rect">
            <a:avLst/>
          </a:prstGeom>
        </p:spPr>
      </p:pic>
      <p:pic>
        <p:nvPicPr>
          <p:cNvPr id="45" name="24162000">
            <a:hlinkClick r:id="" action="ppaction://media"/>
            <a:extLst>
              <a:ext uri="{FF2B5EF4-FFF2-40B4-BE49-F238E27FC236}">
                <a16:creationId xmlns:a16="http://schemas.microsoft.com/office/drawing/2014/main" id="{5418941E-0653-4BC6-9F2B-EB109616C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0902" y="4859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25232"/>
            <a:ext cx="3908112" cy="29310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77874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9345932" y="1878898"/>
            <a:ext cx="766907" cy="18286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542551" y="1325232"/>
            <a:ext cx="258982" cy="427368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WEST POINT 1101	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516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Damaged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41" y="4611220"/>
            <a:ext cx="2380515" cy="1146189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9125808" y="2184564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067_06db_202003121134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1596" y="4879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25232"/>
            <a:ext cx="3908112" cy="29310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05850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383560">
            <a:off x="9039947" y="2314836"/>
            <a:ext cx="766907" cy="6962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037974" y="1883907"/>
            <a:ext cx="474759" cy="427493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439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Stanislaus 1720 R1739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535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Vegetation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- 5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41" y="4611220"/>
            <a:ext cx="2380515" cy="985247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707663">
            <a:off x="8882865" y="2153066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032_05db_202003091019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733" y="4986867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0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25232"/>
            <a:ext cx="3908112" cy="29310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981318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20806041">
            <a:off x="8132911" y="1519936"/>
            <a:ext cx="1045109" cy="2202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037974" y="1883907"/>
            <a:ext cx="474759" cy="427493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437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Stanislaus 1720 L5495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5355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Vegetation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- 5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41" y="4611220"/>
            <a:ext cx="2380515" cy="105615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9301939">
            <a:off x="9077805" y="2074497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063_07db_202003120844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067" y="4879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44" y="1325232"/>
            <a:ext cx="3908112" cy="29310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8012611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 rot="16200000">
            <a:off x="8508031" y="2399830"/>
            <a:ext cx="1784144" cy="1164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037974" y="1883907"/>
            <a:ext cx="474759" cy="427493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437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Stanislaus 1720 L5495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229077" y="867017"/>
            <a:ext cx="781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 Transformer Bushing 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Arcing/Vegetation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41" y="4611220"/>
            <a:ext cx="2380515" cy="103710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9301939">
            <a:off x="10161537" y="2311565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013_27db_202003101359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8403" y="4825401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075774B2-6332-4A7E-9F6D-0CCA40CB248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tint val="66000"/>
                  <a:satMod val="16000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DC2ADAA-F3B4-4712-93EE-F7697F7FC6E2}"/>
              </a:ext>
            </a:extLst>
          </p:cNvPr>
          <p:cNvSpPr/>
          <p:nvPr/>
        </p:nvSpPr>
        <p:spPr>
          <a:xfrm>
            <a:off x="-115701" y="-54768"/>
            <a:ext cx="12423400" cy="6912768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E7F2FB0-8914-43D9-8689-AA260DEF7121}"/>
              </a:ext>
            </a:extLst>
          </p:cNvPr>
          <p:cNvSpPr/>
          <p:nvPr/>
        </p:nvSpPr>
        <p:spPr>
          <a:xfrm>
            <a:off x="3121424" y="1766192"/>
            <a:ext cx="1469847" cy="12699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22342F1-7069-426A-B4E3-81A5DAD47E08}"/>
              </a:ext>
            </a:extLst>
          </p:cNvPr>
          <p:cNvSpPr/>
          <p:nvPr/>
        </p:nvSpPr>
        <p:spPr>
          <a:xfrm>
            <a:off x="3775933" y="2149202"/>
            <a:ext cx="1186943" cy="105116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A15DDE74-47E5-4FF6-B782-6EC4C2A68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14" y="6267215"/>
            <a:ext cx="1471170" cy="3249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6636E0-5385-4EC0-91BC-48254003F9C8}"/>
              </a:ext>
            </a:extLst>
          </p:cNvPr>
          <p:cNvSpPr txBox="1"/>
          <p:nvPr/>
        </p:nvSpPr>
        <p:spPr>
          <a:xfrm>
            <a:off x="4422707" y="1917912"/>
            <a:ext cx="5124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ko-KR" sz="8000" b="1" spc="-15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Thank You</a:t>
            </a:r>
            <a:endParaRPr lang="ko-KR" altLang="en-US" sz="8000" b="1" spc="-150" dirty="0">
              <a:ln>
                <a:solidFill>
                  <a:srgbClr val="5B9BD5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모서리가 둥근 직사각형 39">
            <a:extLst>
              <a:ext uri="{FF2B5EF4-FFF2-40B4-BE49-F238E27FC236}">
                <a16:creationId xmlns:a16="http://schemas.microsoft.com/office/drawing/2014/main" id="{274166B9-2874-4138-AE19-F87E3CC6DA9B}"/>
              </a:ext>
            </a:extLst>
          </p:cNvPr>
          <p:cNvSpPr/>
          <p:nvPr/>
        </p:nvSpPr>
        <p:spPr>
          <a:xfrm>
            <a:off x="3121424" y="4496529"/>
            <a:ext cx="5994962" cy="1504891"/>
          </a:xfrm>
          <a:prstGeom prst="roundRect">
            <a:avLst>
              <a:gd name="adj" fmla="val 4510"/>
            </a:avLst>
          </a:prstGeom>
          <a:noFill/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0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CFCB66-B13C-42BD-80D0-3A16AB79FA4F}"/>
              </a:ext>
            </a:extLst>
          </p:cNvPr>
          <p:cNvSpPr txBox="1"/>
          <p:nvPr/>
        </p:nvSpPr>
        <p:spPr>
          <a:xfrm>
            <a:off x="3295091" y="4660781"/>
            <a:ext cx="57195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5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WWW.INSPECO.NET</a:t>
            </a:r>
            <a:endParaRPr kumimoji="1" lang="en-US" altLang="ko-KR" sz="25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5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Email : inspeco@insepco.co.kr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DA30D-FF9A-4C08-8545-00786F1DD467}"/>
              </a:ext>
            </a:extLst>
          </p:cNvPr>
          <p:cNvSpPr txBox="1"/>
          <p:nvPr/>
        </p:nvSpPr>
        <p:spPr>
          <a:xfrm>
            <a:off x="3121424" y="4122926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US:</a:t>
            </a:r>
            <a:endParaRPr lang="ko-KR" altLang="en-US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61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60" y="1307154"/>
            <a:ext cx="7007217" cy="5255412"/>
          </a:xfrm>
          <a:prstGeom prst="rect">
            <a:avLst/>
          </a:prstGeom>
        </p:spPr>
      </p:pic>
      <p:pic>
        <p:nvPicPr>
          <p:cNvPr id="14" name="그림 11">
            <a:extLst>
              <a:ext uri="{FF2B5EF4-FFF2-40B4-BE49-F238E27FC236}">
                <a16:creationId xmlns:a16="http://schemas.microsoft.com/office/drawing/2014/main" id="{CBDF40B3-CDBF-4F69-9C62-76F172BB3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0618" y="1280143"/>
            <a:ext cx="4968552" cy="372641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타원 18">
            <a:extLst>
              <a:ext uri="{FF2B5EF4-FFF2-40B4-BE49-F238E27FC236}">
                <a16:creationId xmlns:a16="http://schemas.microsoft.com/office/drawing/2014/main" id="{7F2CE95D-148A-44DD-8E59-C80AAB72A97C}"/>
              </a:ext>
            </a:extLst>
          </p:cNvPr>
          <p:cNvSpPr/>
          <p:nvPr/>
        </p:nvSpPr>
        <p:spPr>
          <a:xfrm>
            <a:off x="3026372" y="2617947"/>
            <a:ext cx="669769" cy="648237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2AE91-C80B-4DB8-BE84-BE44DA8F7EF4}"/>
              </a:ext>
            </a:extLst>
          </p:cNvPr>
          <p:cNvSpPr txBox="1"/>
          <p:nvPr/>
        </p:nvSpPr>
        <p:spPr>
          <a:xfrm>
            <a:off x="600841" y="871991"/>
            <a:ext cx="455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Geysers 12-Fulton 17/70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grpSp>
        <p:nvGrpSpPr>
          <p:cNvPr id="17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18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0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18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3E704CF-C82E-4789-858E-066812C1CE16}"/>
              </a:ext>
            </a:extLst>
          </p:cNvPr>
          <p:cNvSpPr txBox="1"/>
          <p:nvPr/>
        </p:nvSpPr>
        <p:spPr>
          <a:xfrm>
            <a:off x="3921731" y="853901"/>
            <a:ext cx="505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Insulator-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Flashover 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3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D1E70B91-B924-481A-9D50-14997723A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65" y="5441576"/>
            <a:ext cx="3164541" cy="1104536"/>
          </a:xfrm>
          <a:prstGeom prst="rect">
            <a:avLst/>
          </a:prstGeom>
        </p:spPr>
      </p:pic>
      <p:pic>
        <p:nvPicPr>
          <p:cNvPr id="23" name="24151404">
            <a:hlinkClick r:id="" action="ppaction://media"/>
            <a:extLst>
              <a:ext uri="{FF2B5EF4-FFF2-40B4-BE49-F238E27FC236}">
                <a16:creationId xmlns:a16="http://schemas.microsoft.com/office/drawing/2014/main" id="{F00081EE-E461-4B62-84C7-7152C0D50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763" y="4831976"/>
            <a:ext cx="609600" cy="609600"/>
          </a:xfrm>
          <a:prstGeom prst="rect">
            <a:avLst/>
          </a:prstGeom>
        </p:spPr>
      </p:pic>
      <p:sp>
        <p:nvSpPr>
          <p:cNvPr id="24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6372285" y="5876595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Kincade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Fire Transmission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2175" y="1318178"/>
            <a:ext cx="3926926" cy="294519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7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650193" y="3617042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12AE91-C80B-4DB8-BE84-BE44DA8F7EF4}"/>
              </a:ext>
            </a:extLst>
          </p:cNvPr>
          <p:cNvSpPr txBox="1"/>
          <p:nvPr/>
        </p:nvSpPr>
        <p:spPr>
          <a:xfrm>
            <a:off x="600841" y="871991"/>
            <a:ext cx="440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Geysers 12-Fulton 9/40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grpSp>
        <p:nvGrpSpPr>
          <p:cNvPr id="29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30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1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30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3E704CF-C82E-4789-858E-066812C1CE16}"/>
              </a:ext>
            </a:extLst>
          </p:cNvPr>
          <p:cNvSpPr txBox="1"/>
          <p:nvPr/>
        </p:nvSpPr>
        <p:spPr>
          <a:xfrm>
            <a:off x="3809830" y="853975"/>
            <a:ext cx="557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Clamp –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No visual defects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5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3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5612694" y="1764452"/>
            <a:ext cx="737096" cy="732607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5" name="직선 연결선 37">
            <a:extLst>
              <a:ext uri="{FF2B5EF4-FFF2-40B4-BE49-F238E27FC236}">
                <a16:creationId xmlns:a16="http://schemas.microsoft.com/office/drawing/2014/main" id="{460CBEEA-52E5-4023-972A-EF05E2734D22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441758" y="2130756"/>
            <a:ext cx="1170936" cy="921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타원 18">
            <a:extLst>
              <a:ext uri="{FF2B5EF4-FFF2-40B4-BE49-F238E27FC236}">
                <a16:creationId xmlns:a16="http://schemas.microsoft.com/office/drawing/2014/main" id="{906D38BE-DB09-4190-AB38-13B6803396A5}"/>
              </a:ext>
            </a:extLst>
          </p:cNvPr>
          <p:cNvSpPr/>
          <p:nvPr/>
        </p:nvSpPr>
        <p:spPr>
          <a:xfrm>
            <a:off x="3809830" y="1998082"/>
            <a:ext cx="606201" cy="46617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696141" y="2541102"/>
            <a:ext cx="606200" cy="496946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타원 18">
            <a:extLst>
              <a:ext uri="{FF2B5EF4-FFF2-40B4-BE49-F238E27FC236}">
                <a16:creationId xmlns:a16="http://schemas.microsoft.com/office/drawing/2014/main" id="{9E095FBD-8911-4D1A-93E5-F1244AFAD044}"/>
              </a:ext>
            </a:extLst>
          </p:cNvPr>
          <p:cNvSpPr/>
          <p:nvPr/>
        </p:nvSpPr>
        <p:spPr>
          <a:xfrm>
            <a:off x="5341193" y="2969923"/>
            <a:ext cx="606201" cy="46617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타원 18">
            <a:extLst>
              <a:ext uri="{FF2B5EF4-FFF2-40B4-BE49-F238E27FC236}">
                <a16:creationId xmlns:a16="http://schemas.microsoft.com/office/drawing/2014/main" id="{89C73DC1-6826-4270-ABD9-FD2638230C1B}"/>
              </a:ext>
            </a:extLst>
          </p:cNvPr>
          <p:cNvSpPr/>
          <p:nvPr/>
        </p:nvSpPr>
        <p:spPr>
          <a:xfrm>
            <a:off x="5598166" y="3715635"/>
            <a:ext cx="606201" cy="46617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" name="Picture 31">
            <a:extLst>
              <a:ext uri="{FF2B5EF4-FFF2-40B4-BE49-F238E27FC236}">
                <a16:creationId xmlns:a16="http://schemas.microsoft.com/office/drawing/2014/main" id="{00000000-0008-0000-0100-00000F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74" y="4765670"/>
            <a:ext cx="2934227" cy="1233741"/>
          </a:xfrm>
          <a:prstGeom prst="rect">
            <a:avLst/>
          </a:prstGeom>
        </p:spPr>
      </p:pic>
      <p:pic>
        <p:nvPicPr>
          <p:cNvPr id="41" name="25150106">
            <a:hlinkClick r:id="" action="ppaction://media"/>
            <a:extLst>
              <a:ext uri="{FF2B5EF4-FFF2-40B4-BE49-F238E27FC236}">
                <a16:creationId xmlns:a16="http://schemas.microsoft.com/office/drawing/2014/main" id="{9DA3E48D-3008-401A-8DBB-1183FE237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7771" y="5077741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Kincade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Fire Transmission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2175" y="1318178"/>
            <a:ext cx="3926926" cy="29451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37565" y="5807984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8423844" y="1835620"/>
            <a:ext cx="1488579" cy="12333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374903" y="5593724"/>
            <a:ext cx="559984" cy="497589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425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Geysers 27-Fulton 1/7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480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Insulator -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Cracked  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2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24" y="4611220"/>
            <a:ext cx="2706552" cy="1146193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17785211">
            <a:off x="8828539" y="2411427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0" name="111200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4244" y="4879516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Kincade</a:t>
            </a: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Fire Transmission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2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9C7CF3B-606E-4667-8587-4CD2F96A9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022" y="3809034"/>
            <a:ext cx="3047440" cy="237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Picture 2" descr="D:\만들기\FREEDOS\Documents\2017_Documents\00_인스펙코\해외출장\PG&amp;E_2020\Lab Test\IMG_1789.jpg">
            <a:extLst>
              <a:ext uri="{FF2B5EF4-FFF2-40B4-BE49-F238E27FC236}">
                <a16:creationId xmlns:a16="http://schemas.microsoft.com/office/drawing/2014/main" id="{7D79EFB5-C00D-4DE8-9041-F0EB650E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64" y="3474235"/>
            <a:ext cx="4606912" cy="30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76F95693-AC2F-45D1-A82B-6AB816D37271}"/>
              </a:ext>
            </a:extLst>
          </p:cNvPr>
          <p:cNvGrpSpPr/>
          <p:nvPr/>
        </p:nvGrpSpPr>
        <p:grpSpPr>
          <a:xfrm>
            <a:off x="177381" y="806941"/>
            <a:ext cx="11845285" cy="5813315"/>
            <a:chOff x="355350" y="806941"/>
            <a:chExt cx="11611352" cy="5813315"/>
          </a:xfrm>
        </p:grpSpPr>
        <p:sp>
          <p:nvSpPr>
            <p:cNvPr id="10" name="모서리가 둥근 직사각형 39">
              <a:extLst>
                <a:ext uri="{FF2B5EF4-FFF2-40B4-BE49-F238E27FC236}">
                  <a16:creationId xmlns:a16="http://schemas.microsoft.com/office/drawing/2014/main" id="{6006433D-0CFB-4391-9F72-0E893A827431}"/>
                </a:ext>
              </a:extLst>
            </p:cNvPr>
            <p:cNvSpPr/>
            <p:nvPr/>
          </p:nvSpPr>
          <p:spPr>
            <a:xfrm>
              <a:off x="355350" y="963738"/>
              <a:ext cx="11611352" cy="5656518"/>
            </a:xfrm>
            <a:prstGeom prst="roundRect">
              <a:avLst>
                <a:gd name="adj" fmla="val 4510"/>
              </a:avLst>
            </a:prstGeom>
            <a:noFill/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1" name="그룹 83">
              <a:extLst>
                <a:ext uri="{FF2B5EF4-FFF2-40B4-BE49-F238E27FC236}">
                  <a16:creationId xmlns:a16="http://schemas.microsoft.com/office/drawing/2014/main" id="{6192BF02-74BB-4953-BDF6-7F65CDF8D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439" y="806941"/>
              <a:ext cx="3193016" cy="550863"/>
              <a:chOff x="442913" y="1051786"/>
              <a:chExt cx="2232901" cy="550862"/>
            </a:xfrm>
          </p:grpSpPr>
          <p:pic>
            <p:nvPicPr>
              <p:cNvPr id="13" name="그림 50" descr="0383.png">
                <a:extLst>
                  <a:ext uri="{FF2B5EF4-FFF2-40B4-BE49-F238E27FC236}">
                    <a16:creationId xmlns:a16="http://schemas.microsoft.com/office/drawing/2014/main" id="{68D31123-536F-4084-B850-893246F4F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r="25053"/>
              <a:stretch>
                <a:fillRect/>
              </a:stretch>
            </p:blipFill>
            <p:spPr bwMode="auto">
              <a:xfrm>
                <a:off x="442913" y="1051786"/>
                <a:ext cx="1281383" cy="550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그림 50" descr="0383.png">
                <a:extLst>
                  <a:ext uri="{FF2B5EF4-FFF2-40B4-BE49-F238E27FC236}">
                    <a16:creationId xmlns:a16="http://schemas.microsoft.com/office/drawing/2014/main" id="{6E98CA7E-D7E5-4E23-96F4-90D922593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79492"/>
              <a:stretch>
                <a:fillRect/>
              </a:stretch>
            </p:blipFill>
            <p:spPr bwMode="auto">
              <a:xfrm>
                <a:off x="2325186" y="1051786"/>
                <a:ext cx="350628" cy="550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그림 14" descr="0383.png">
                <a:extLst>
                  <a:ext uri="{FF2B5EF4-FFF2-40B4-BE49-F238E27FC236}">
                    <a16:creationId xmlns:a16="http://schemas.microsoft.com/office/drawing/2014/main" id="{97F1A0E9-BA4D-4ABD-92ED-943A8C1DE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57017" r="20571"/>
              <a:stretch>
                <a:fillRect/>
              </a:stretch>
            </p:blipFill>
            <p:spPr bwMode="auto">
              <a:xfrm>
                <a:off x="1724298" y="1051786"/>
                <a:ext cx="600890" cy="550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F55870-C8AF-4A2B-941D-4687C5B046FC}"/>
                </a:ext>
              </a:extLst>
            </p:cNvPr>
            <p:cNvSpPr txBox="1"/>
            <p:nvPr/>
          </p:nvSpPr>
          <p:spPr>
            <a:xfrm>
              <a:off x="568416" y="864475"/>
              <a:ext cx="1350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a고딕15" panose="02020600000000000000" pitchFamily="18" charset="-127"/>
                </a:rPr>
                <a:t>Summary</a:t>
              </a:r>
              <a:endParaRPr kumimoji="1"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고딕15" panose="02020600000000000000" pitchFamily="18" charset="-127"/>
              </a:endParaRPr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79C7CF3B-606E-4667-8587-4CD2F96A9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8778" y="3809034"/>
            <a:ext cx="3047440" cy="237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/>
          <p:cNvSpPr/>
          <p:nvPr/>
        </p:nvSpPr>
        <p:spPr>
          <a:xfrm>
            <a:off x="571499" y="1395858"/>
            <a:ext cx="7800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Date : 03.04 ~ 03.16.2020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Area : Santa Rosa, CA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total of 3400 structure were acoustically inspected</a:t>
            </a:r>
          </a:p>
          <a:p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159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Defects were found 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36542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9039130" y="1351495"/>
            <a:ext cx="1163203" cy="1163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4664448" y="1989665"/>
            <a:ext cx="1059017" cy="993985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3726734" y="857069"/>
            <a:ext cx="582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Conductor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Erosion/Arcing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07520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9176569" y="1646002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002_11db_202003040825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734" y="4879516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Distribution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8">
            <a:extLst>
              <a:ext uri="{FF2B5EF4-FFF2-40B4-BE49-F238E27FC236}">
                <a16:creationId xmlns:a16="http://schemas.microsoft.com/office/drawing/2014/main" id="{09CEF07F-53B7-4189-A6F2-F16EAB138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175" y="1318178"/>
            <a:ext cx="3926925" cy="29451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그림 10">
            <a:extLst>
              <a:ext uri="{FF2B5EF4-FFF2-40B4-BE49-F238E27FC236}">
                <a16:creationId xmlns:a16="http://schemas.microsoft.com/office/drawing/2014/main" id="{5D6CF3CB-199C-4939-85E8-973517F78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" y="1246297"/>
            <a:ext cx="7007216" cy="5255412"/>
          </a:xfrm>
          <a:prstGeom prst="rect">
            <a:avLst/>
          </a:prstGeom>
        </p:spPr>
      </p:pic>
      <p:sp>
        <p:nvSpPr>
          <p:cNvPr id="22" name="직사각형 16">
            <a:extLst>
              <a:ext uri="{FF2B5EF4-FFF2-40B4-BE49-F238E27FC236}">
                <a16:creationId xmlns:a16="http://schemas.microsoft.com/office/drawing/2014/main" id="{C356875D-0032-41F7-99FB-E908C0198E8F}"/>
              </a:ext>
            </a:extLst>
          </p:cNvPr>
          <p:cNvSpPr/>
          <p:nvPr/>
        </p:nvSpPr>
        <p:spPr>
          <a:xfrm>
            <a:off x="7736542" y="5855378"/>
            <a:ext cx="2434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Corona Discharge</a:t>
            </a:r>
          </a:p>
          <a:p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(Ultrasound)</a:t>
            </a:r>
            <a:endParaRPr lang="ko-KR" altLang="en-US" dirty="0"/>
          </a:p>
        </p:txBody>
      </p:sp>
      <p:grpSp>
        <p:nvGrpSpPr>
          <p:cNvPr id="23" name="그룹 23">
            <a:extLst>
              <a:ext uri="{FF2B5EF4-FFF2-40B4-BE49-F238E27FC236}">
                <a16:creationId xmlns:a16="http://schemas.microsoft.com/office/drawing/2014/main" id="{22D8E7CB-6098-4BC9-B6AE-666CF72DBA27}"/>
              </a:ext>
            </a:extLst>
          </p:cNvPr>
          <p:cNvGrpSpPr/>
          <p:nvPr/>
        </p:nvGrpSpPr>
        <p:grpSpPr>
          <a:xfrm>
            <a:off x="354324" y="965396"/>
            <a:ext cx="4318591" cy="227936"/>
            <a:chOff x="632520" y="864683"/>
            <a:chExt cx="4318591" cy="227936"/>
          </a:xfrm>
        </p:grpSpPr>
        <p:sp>
          <p:nvSpPr>
            <p:cNvPr id="24" name="타원 27">
              <a:extLst>
                <a:ext uri="{FF2B5EF4-FFF2-40B4-BE49-F238E27FC236}">
                  <a16:creationId xmlns:a16="http://schemas.microsoft.com/office/drawing/2014/main" id="{12869A3F-70C0-42EC-A1E1-00474C5B88A2}"/>
                </a:ext>
              </a:extLst>
            </p:cNvPr>
            <p:cNvSpPr/>
            <p:nvPr/>
          </p:nvSpPr>
          <p:spPr>
            <a:xfrm>
              <a:off x="632520" y="864683"/>
              <a:ext cx="227936" cy="22793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" name="직선 연결선 28">
              <a:extLst>
                <a:ext uri="{FF2B5EF4-FFF2-40B4-BE49-F238E27FC236}">
                  <a16:creationId xmlns:a16="http://schemas.microsoft.com/office/drawing/2014/main" id="{1F4FE228-7503-4FFD-9787-3642F1A1AC73}"/>
                </a:ext>
              </a:extLst>
            </p:cNvPr>
            <p:cNvCxnSpPr>
              <a:stCxn id="24" idx="4"/>
            </p:cNvCxnSpPr>
            <p:nvPr/>
          </p:nvCxnSpPr>
          <p:spPr>
            <a:xfrm>
              <a:off x="746488" y="1092619"/>
              <a:ext cx="4204623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그림 9">
            <a:extLst>
              <a:ext uri="{FF2B5EF4-FFF2-40B4-BE49-F238E27FC236}">
                <a16:creationId xmlns:a16="http://schemas.microsoft.com/office/drawing/2014/main" id="{F19111DE-747C-45E8-BA76-634280CB2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58" y="1291588"/>
            <a:ext cx="2256084" cy="16920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타원 32">
            <a:extLst>
              <a:ext uri="{FF2B5EF4-FFF2-40B4-BE49-F238E27FC236}">
                <a16:creationId xmlns:a16="http://schemas.microsoft.com/office/drawing/2014/main" id="{E3293E5D-2D2E-42BE-82FB-4CA0B6ABF4FA}"/>
              </a:ext>
            </a:extLst>
          </p:cNvPr>
          <p:cNvSpPr/>
          <p:nvPr/>
        </p:nvSpPr>
        <p:spPr>
          <a:xfrm>
            <a:off x="9445637" y="1933049"/>
            <a:ext cx="1086999" cy="1163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8">
            <a:extLst>
              <a:ext uri="{FF2B5EF4-FFF2-40B4-BE49-F238E27FC236}">
                <a16:creationId xmlns:a16="http://schemas.microsoft.com/office/drawing/2014/main" id="{AB985BAD-2DCB-4E3C-A4F7-78F8FAC09D72}"/>
              </a:ext>
            </a:extLst>
          </p:cNvPr>
          <p:cNvSpPr/>
          <p:nvPr/>
        </p:nvSpPr>
        <p:spPr>
          <a:xfrm>
            <a:off x="3287405" y="3717033"/>
            <a:ext cx="1080403" cy="1094134"/>
          </a:xfrm>
          <a:prstGeom prst="ellipse">
            <a:avLst/>
          </a:prstGeom>
          <a:solidFill>
            <a:srgbClr val="FFFF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8052FA-57D4-48F9-B9C4-359D30FBBA59}"/>
              </a:ext>
            </a:extLst>
          </p:cNvPr>
          <p:cNvSpPr txBox="1"/>
          <p:nvPr/>
        </p:nvSpPr>
        <p:spPr>
          <a:xfrm>
            <a:off x="582260" y="867017"/>
            <a:ext cx="501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Location :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Castroville 2013 / 64-11500 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65DBA-3AE5-4EC3-B063-819DE7D1384B}"/>
              </a:ext>
            </a:extLst>
          </p:cNvPr>
          <p:cNvSpPr txBox="1"/>
          <p:nvPr/>
        </p:nvSpPr>
        <p:spPr>
          <a:xfrm>
            <a:off x="4319424" y="857069"/>
            <a:ext cx="753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             / </a:t>
            </a:r>
            <a:r>
              <a:rPr lang="en-US" altLang="ko-KR" dirty="0" smtClean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Transformer Bushing –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Damaged, Rusted  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/ </a:t>
            </a:r>
            <a:r>
              <a:rPr lang="en-US" altLang="ko-KR" dirty="0">
                <a:solidFill>
                  <a:srgbClr val="0000CC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PL</a:t>
            </a:r>
            <a:r>
              <a:rPr lang="en-US" altLang="ko-KR" dirty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 - </a:t>
            </a:r>
            <a:r>
              <a:rPr lang="en-US" altLang="ko-KR" dirty="0" smtClean="0">
                <a:solidFill>
                  <a:srgbClr val="FF0000"/>
                </a:solidFill>
                <a:latin typeface="Arial Black" panose="020B0A04020102020204" pitchFamily="34" charset="0"/>
                <a:ea typeface="a신신명조B" panose="02020600000000000000" pitchFamily="18" charset="-127"/>
              </a:rPr>
              <a:t>1</a:t>
            </a:r>
            <a:endParaRPr lang="ko-KR" altLang="en-US" dirty="0">
              <a:solidFill>
                <a:srgbClr val="FF0000"/>
              </a:solidFill>
              <a:latin typeface="Arial Black" panose="020B0A04020102020204" pitchFamily="34" charset="0"/>
              <a:ea typeface="a신신명조B" panose="02020600000000000000" pitchFamily="18" charset="-127"/>
            </a:endParaRPr>
          </a:p>
        </p:txBody>
      </p:sp>
      <p:pic>
        <p:nvPicPr>
          <p:cNvPr id="48" name="그림 3">
            <a:extLst>
              <a:ext uri="{FF2B5EF4-FFF2-40B4-BE49-F238E27FC236}">
                <a16:creationId xmlns:a16="http://schemas.microsoft.com/office/drawing/2014/main" id="{4A0544D7-318E-4455-B180-837B0F4B4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4611220"/>
            <a:ext cx="2412163" cy="1113305"/>
          </a:xfrm>
          <a:prstGeom prst="rect">
            <a:avLst/>
          </a:prstGeom>
        </p:spPr>
      </p:pic>
      <p:sp>
        <p:nvSpPr>
          <p:cNvPr id="49" name="오른쪽 화살표 48"/>
          <p:cNvSpPr/>
          <p:nvPr/>
        </p:nvSpPr>
        <p:spPr>
          <a:xfrm rot="20776318">
            <a:off x="9176569" y="2461213"/>
            <a:ext cx="241411" cy="262146"/>
          </a:xfrm>
          <a:prstGeom prst="rightArrow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010_19db_202003041328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0408" y="4879516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E73869-704E-4E35-BB1D-74D1063B5B74}"/>
              </a:ext>
            </a:extLst>
          </p:cNvPr>
          <p:cNvSpPr txBox="1"/>
          <p:nvPr/>
        </p:nvSpPr>
        <p:spPr>
          <a:xfrm>
            <a:off x="177382" y="-20446"/>
            <a:ext cx="6220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Distriution</a:t>
            </a:r>
            <a:r>
              <a:rPr kumimoji="0" lang="en-US" altLang="ko-KR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Inspection Project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테마">
  <a:themeElements>
    <a:clrScheme name="사용자 지정 2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0075CC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5485</TotalTime>
  <Words>771</Words>
  <Application>Microsoft Office PowerPoint</Application>
  <PresentationFormat>와이드스크린</PresentationFormat>
  <Paragraphs>173</Paragraphs>
  <Slides>34</Slides>
  <Notes>0</Notes>
  <HiddenSlides>0</HiddenSlides>
  <MMClips>31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4" baseType="lpstr">
      <vt:lpstr>a고딕15</vt:lpstr>
      <vt:lpstr>a신신명조B</vt:lpstr>
      <vt:lpstr>맑은 고딕</vt:lpstr>
      <vt:lpstr>Arial</vt:lpstr>
      <vt:lpstr>Arial Black</vt:lpstr>
      <vt:lpstr>Arial Narrow</vt:lpstr>
      <vt:lpstr>Calibri</vt:lpstr>
      <vt:lpstr>Calibri Light</vt:lpstr>
      <vt:lpstr>Wingdings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HwnagHee</cp:lastModifiedBy>
  <cp:revision>369</cp:revision>
  <cp:lastPrinted>2021-04-06T08:55:25Z</cp:lastPrinted>
  <dcterms:created xsi:type="dcterms:W3CDTF">2019-10-16T04:44:32Z</dcterms:created>
  <dcterms:modified xsi:type="dcterms:W3CDTF">2021-09-19T23:58:48Z</dcterms:modified>
</cp:coreProperties>
</file>